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1" r:id="rId2"/>
    <p:sldId id="271" r:id="rId3"/>
    <p:sldId id="287" r:id="rId4"/>
    <p:sldId id="285" r:id="rId5"/>
    <p:sldId id="288" r:id="rId6"/>
    <p:sldId id="299" r:id="rId7"/>
    <p:sldId id="278" r:id="rId8"/>
    <p:sldId id="257" r:id="rId9"/>
    <p:sldId id="258" r:id="rId10"/>
    <p:sldId id="273" r:id="rId11"/>
    <p:sldId id="259" r:id="rId12"/>
    <p:sldId id="272" r:id="rId13"/>
    <p:sldId id="262" r:id="rId14"/>
    <p:sldId id="311" r:id="rId15"/>
    <p:sldId id="264" r:id="rId16"/>
    <p:sldId id="266" r:id="rId17"/>
    <p:sldId id="274" r:id="rId18"/>
    <p:sldId id="270" r:id="rId19"/>
    <p:sldId id="275" r:id="rId20"/>
    <p:sldId id="276" r:id="rId21"/>
    <p:sldId id="268" r:id="rId22"/>
    <p:sldId id="291" r:id="rId23"/>
    <p:sldId id="301" r:id="rId24"/>
    <p:sldId id="294" r:id="rId25"/>
    <p:sldId id="295" r:id="rId26"/>
    <p:sldId id="313" r:id="rId27"/>
    <p:sldId id="312" r:id="rId28"/>
    <p:sldId id="298" r:id="rId29"/>
    <p:sldId id="310" r:id="rId3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1" d="100"/>
          <a:sy n="81" d="100"/>
        </p:scale>
        <p:origin x="139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77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C916C436-D0CE-4BED-B4B2-5DCBE45E25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27D81E9B-CF8B-48D3-8D1A-E75E1B550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Łączymy ewaluację z podejściem AR</a:t>
            </a:r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760B79D2-3046-42BB-8DA7-9412440FAE8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F00BF4C-D614-4359-BDE2-CEA094478997}" type="slidenum">
              <a:rPr lang="pl-PL" altLang="pl-PL" sz="1200"/>
              <a:pPr algn="r" eaLnBrk="1" hangingPunct="1"/>
              <a:t>22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139648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>
            <a:extLst>
              <a:ext uri="{FF2B5EF4-FFF2-40B4-BE49-F238E27FC236}">
                <a16:creationId xmlns:a16="http://schemas.microsoft.com/office/drawing/2014/main" id="{0BB0DF4E-97AB-4049-B102-9B77AADC75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ymbol zastępczy notatek 2">
            <a:extLst>
              <a:ext uri="{FF2B5EF4-FFF2-40B4-BE49-F238E27FC236}">
                <a16:creationId xmlns:a16="http://schemas.microsoft.com/office/drawing/2014/main" id="{C4F91098-94EC-4E11-B2E6-9DC434AE08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Nasze propozycyje wiszą na ścianach i uczestnicy mają je wydrukowane na kartkach</a:t>
            </a:r>
          </a:p>
        </p:txBody>
      </p:sp>
      <p:sp>
        <p:nvSpPr>
          <p:cNvPr id="29700" name="Symbol zastępczy numeru slajdu 3">
            <a:extLst>
              <a:ext uri="{FF2B5EF4-FFF2-40B4-BE49-F238E27FC236}">
                <a16:creationId xmlns:a16="http://schemas.microsoft.com/office/drawing/2014/main" id="{8FC5C691-2B4A-406F-B916-8BC779E8898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3A40E85-71BD-4F56-B222-2EE3400ADAB6}" type="slidenum">
              <a:rPr lang="pl-PL" altLang="pl-PL" sz="1200"/>
              <a:pPr algn="r" eaLnBrk="1" hangingPunct="1"/>
              <a:t>24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83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CEA53C-AB22-48A0-A69D-C94B6878A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C40A78-C3AA-49F5-AEA3-B45EDFC83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89B0ED-4C8E-4D4E-8F8C-AF083453A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9502-22D7-48C0-BFFB-FA8C38CA7B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671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BDBA0F8-1F3C-4B33-9C61-F844D829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E29B-F9A1-4BAF-A737-961A63D263C6}" type="datetimeFigureOut">
              <a:rPr lang="pl-PL"/>
              <a:pPr>
                <a:defRPr/>
              </a:pPr>
              <a:t>04.03.2019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1D4A5AF-DA60-4C76-81E5-16B4D7CE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814DCDE4-6366-4C51-9312-DA13200D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2AF6-3C15-43D8-99E4-12B1D363D7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7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BB66A931-7D78-40A9-BD4A-954C014A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5F46-9CC3-42EB-8320-3670A826B2F8}" type="datetimeFigureOut">
              <a:rPr lang="pl-PL"/>
              <a:pPr>
                <a:defRPr/>
              </a:pPr>
              <a:t>04.03.2019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DD78C3E9-9175-4052-8F47-1A016E21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9C429E50-793E-4E7E-B739-A148E210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3A4A-2AE7-44FA-BCC3-B23EB95BEC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613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>
            <a:extLst>
              <a:ext uri="{FF2B5EF4-FFF2-40B4-BE49-F238E27FC236}">
                <a16:creationId xmlns:a16="http://schemas.microsoft.com/office/drawing/2014/main" id="{0E791D66-7233-4935-844B-6EF01A4B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>
                <a:solidFill>
                  <a:srgbClr val="009900"/>
                </a:solidFill>
              </a:rPr>
              <a:t>Zasada 2. </a:t>
            </a:r>
            <a:endParaRPr lang="pl-PL" altLang="pl-PL"/>
          </a:p>
        </p:txBody>
      </p:sp>
      <p:sp>
        <p:nvSpPr>
          <p:cNvPr id="15363" name="Symbol zastępczy zawartości 2">
            <a:extLst>
              <a:ext uri="{FF2B5EF4-FFF2-40B4-BE49-F238E27FC236}">
                <a16:creationId xmlns:a16="http://schemas.microsoft.com/office/drawing/2014/main" id="{1DE36074-4B91-41BF-BB59-FE53A37EC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330824" cy="406104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4400" b="1" dirty="0">
                <a:solidFill>
                  <a:srgbClr val="0000FF"/>
                </a:solidFill>
              </a:rPr>
              <a:t>Cokolwiek się tu wydarzy, to właśnie to,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4400" b="1" dirty="0">
                <a:solidFill>
                  <a:srgbClr val="0000FF"/>
                </a:solidFill>
              </a:rPr>
              <a:t>co mogło się wydarzyć.</a:t>
            </a:r>
            <a:endParaRPr lang="pl-PL" altLang="pl-PL" sz="4400" dirty="0"/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8DC5A5AF-797E-43DE-BBB3-2CC6A302DD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124744"/>
            <a:ext cx="3744913" cy="46085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FF5F83-3C57-4C28-B26C-AE14DDBE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9900"/>
                </a:solidFill>
              </a:rPr>
              <a:t>Zasada 2. </a:t>
            </a:r>
            <a:r>
              <a:rPr lang="pl-PL" b="1" dirty="0">
                <a:solidFill>
                  <a:srgbClr val="0000FF"/>
                </a:solidFill>
              </a:rPr>
              <a:t>Cokolwiek się tu wydarzy, to właśnie to, co mogło się wydarzyć.</a:t>
            </a:r>
            <a:endParaRPr lang="pl-PL" b="1" dirty="0">
              <a:solidFill>
                <a:srgbClr val="0099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08C2AF-155F-4B5F-8E4C-9C444F25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320480"/>
          </a:xfrm>
          <a:gradFill>
            <a:gsLst>
              <a:gs pos="0">
                <a:srgbClr val="0070C0"/>
              </a:gs>
              <a:gs pos="94000">
                <a:schemeClr val="accent5">
                  <a:shade val="93000"/>
                  <a:satMod val="130000"/>
                </a:schemeClr>
              </a:gs>
              <a:gs pos="98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Koncentruję się na tym, co w danym momencie jest ważne i ma dla mnie znaczenie.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Odkrywam możliwości, które się w tym momencie otwierają i wykorzystuję je.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Wszystko inne jest w tym momencie całkowicie bez znaczenia</a:t>
            </a:r>
            <a:r>
              <a:rPr lang="pl-PL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>
            <a:extLst>
              <a:ext uri="{FF2B5EF4-FFF2-40B4-BE49-F238E27FC236}">
                <a16:creationId xmlns:a16="http://schemas.microsoft.com/office/drawing/2014/main" id="{96C9C807-C420-4F71-ACC6-F37B62D0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l-PL" altLang="pl-PL" b="1">
                <a:solidFill>
                  <a:srgbClr val="33CC33"/>
                </a:solidFill>
              </a:rPr>
              <a:t>Zasada 3. </a:t>
            </a:r>
            <a:endParaRPr lang="pl-PL" altLang="pl-PL">
              <a:solidFill>
                <a:srgbClr val="33CC33"/>
              </a:solidFill>
            </a:endParaRPr>
          </a:p>
        </p:txBody>
      </p:sp>
      <p:sp>
        <p:nvSpPr>
          <p:cNvPr id="17411" name="Symbol zastępczy zawartości 8">
            <a:extLst>
              <a:ext uri="{FF2B5EF4-FFF2-40B4-BE49-F238E27FC236}">
                <a16:creationId xmlns:a16="http://schemas.microsoft.com/office/drawing/2014/main" id="{F2CE51A4-3905-4CC9-9B07-B320B0A5F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302693"/>
            <a:ext cx="5076825" cy="48577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5400" b="1" dirty="0">
                <a:solidFill>
                  <a:srgbClr val="0000FF"/>
                </a:solidFill>
              </a:rPr>
              <a:t>Zaczyna się wtedy, gdy czas dojrzeje.</a:t>
            </a:r>
            <a:endParaRPr lang="pl-PL" altLang="pl-PL" sz="54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33ED3F0-E841-4181-BCB9-924785FC3A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056" y="1276673"/>
            <a:ext cx="3540125" cy="4700364"/>
          </a:xfrm>
          <a:ln>
            <a:miter lim="800000"/>
            <a:headEnd/>
            <a:tailEnd/>
          </a:ln>
          <a:effectLst>
            <a:outerShdw blurRad="7747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88BE33-0ED0-4653-88D5-8A923FE2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9900"/>
                </a:solidFill>
              </a:rPr>
              <a:t>Zasada 3. </a:t>
            </a:r>
            <a:br>
              <a:rPr lang="pl-PL" b="1" dirty="0">
                <a:solidFill>
                  <a:srgbClr val="0000FF"/>
                </a:solidFill>
              </a:rPr>
            </a:br>
            <a:r>
              <a:rPr lang="pl-PL" b="1" dirty="0">
                <a:solidFill>
                  <a:srgbClr val="0000FF"/>
                </a:solidFill>
              </a:rPr>
              <a:t>Zaczyna się wtedy, gdy czas dojrzeje. </a:t>
            </a:r>
            <a:br>
              <a:rPr lang="pl-PL" b="1" dirty="0">
                <a:solidFill>
                  <a:srgbClr val="0000FF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760D6C-262C-466D-9990-8E536510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44" y="1556792"/>
            <a:ext cx="8291512" cy="4065588"/>
          </a:xfrm>
          <a:gradFill flip="none" rotWithShape="1">
            <a:gsLst>
              <a:gs pos="0">
                <a:srgbClr val="00B0F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Ciekawe pomysły czy przełomowe idee nie przychodzą na zamówienie.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Twórcze inspiracje nie słuchają się zegarka.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Muszę więc wejść razem z innymi w rytm grupy                        i wyczekuję w spokoju i opanowaniu na właściwy czas.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id="{71174BA8-E7F9-42C7-9F9C-2B7727D5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l-PL" altLang="pl-PL" b="1">
                <a:solidFill>
                  <a:srgbClr val="009900"/>
                </a:solidFill>
              </a:rPr>
              <a:t>Zasada 4. </a:t>
            </a:r>
            <a:endParaRPr lang="pl-PL" altLang="pl-PL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78E1A0B2-7772-417C-A3D1-DBBB56ED9E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412776"/>
            <a:ext cx="4140200" cy="4392488"/>
          </a:xfrm>
        </p:spPr>
      </p:pic>
      <p:sp>
        <p:nvSpPr>
          <p:cNvPr id="19460" name="Symbol zastępczy zawartości 8">
            <a:extLst>
              <a:ext uri="{FF2B5EF4-FFF2-40B4-BE49-F238E27FC236}">
                <a16:creationId xmlns:a16="http://schemas.microsoft.com/office/drawing/2014/main" id="{4B92A490-972B-4EE0-B9A0-D34C2A384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906963" cy="4857750"/>
          </a:xfrm>
        </p:spPr>
        <p:txBody>
          <a:bodyPr/>
          <a:lstStyle/>
          <a:p>
            <a:pPr eaLnBrk="1" hangingPunct="1"/>
            <a:r>
              <a:rPr lang="pl-PL" altLang="pl-PL" sz="5400" b="1" i="1" dirty="0">
                <a:solidFill>
                  <a:srgbClr val="0000FF"/>
                </a:solidFill>
              </a:rPr>
              <a:t>Koniec znaczy koniec. </a:t>
            </a:r>
          </a:p>
          <a:p>
            <a:pPr eaLnBrk="1" hangingPunct="1"/>
            <a:r>
              <a:rPr lang="pl-PL" altLang="pl-PL" sz="5400" b="1" i="1" dirty="0">
                <a:solidFill>
                  <a:srgbClr val="0000FF"/>
                </a:solidFill>
              </a:rPr>
              <a:t>Co się nie skończyło – trwa.</a:t>
            </a:r>
            <a:endParaRPr lang="pl-PL" altLang="pl-PL" sz="5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B80D62-20CD-47E6-A9F3-2E5AB1C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9900"/>
                </a:solidFill>
              </a:rPr>
              <a:t>Zasada 4. </a:t>
            </a:r>
            <a:r>
              <a:rPr lang="pl-PL" b="1" dirty="0">
                <a:solidFill>
                  <a:srgbClr val="0000FF"/>
                </a:solidFill>
              </a:rPr>
              <a:t>Koniec znaczy koniec. </a:t>
            </a:r>
            <a:br>
              <a:rPr lang="pl-PL" b="1" dirty="0">
                <a:solidFill>
                  <a:srgbClr val="0000FF"/>
                </a:solidFill>
              </a:rPr>
            </a:br>
            <a:r>
              <a:rPr lang="pl-PL" b="1" dirty="0">
                <a:solidFill>
                  <a:srgbClr val="0000FF"/>
                </a:solidFill>
              </a:rPr>
              <a:t>Co się nie skończyło – trwa.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630B64-EDEB-4922-B43A-84695B33B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1700808"/>
            <a:ext cx="8136904" cy="3816424"/>
          </a:xfrm>
          <a:gradFill>
            <a:gsLst>
              <a:gs pos="0">
                <a:srgbClr val="00B0F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Odpowiedzialnie i świadomie obchodzę się z moim czasem.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Jeżeli jakaś sprawa jest załatwiona, przechodzę do następnej,           a nie siedzę w grupie tylko dlatego, że grupa ma jeszcze czas.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Z drugiej strony, jeżeli zaplanowany czas się kończy, a właśnie zaczyna się ciekawa dyskusja, umawiam się na kontynuację tematu w innym miejscu lub w innym czasie.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>
            <a:extLst>
              <a:ext uri="{FF2B5EF4-FFF2-40B4-BE49-F238E27FC236}">
                <a16:creationId xmlns:a16="http://schemas.microsoft.com/office/drawing/2014/main" id="{8C991F09-0E04-4C60-832A-87917B71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b="1" dirty="0">
                <a:solidFill>
                  <a:srgbClr val="FF0000"/>
                </a:solidFill>
              </a:rPr>
              <a:t>PRAWO</a:t>
            </a:r>
            <a:r>
              <a:rPr lang="pl-PL" altLang="pl-PL" b="1" dirty="0">
                <a:solidFill>
                  <a:srgbClr val="000000"/>
                </a:solidFill>
              </a:rPr>
              <a:t> dwóch stóp</a:t>
            </a:r>
            <a:endParaRPr lang="pl-PL" altLang="pl-PL" dirty="0"/>
          </a:p>
        </p:txBody>
      </p:sp>
      <p:sp>
        <p:nvSpPr>
          <p:cNvPr id="21507" name="Symbol zastępczy zawartości 2">
            <a:extLst>
              <a:ext uri="{FF2B5EF4-FFF2-40B4-BE49-F238E27FC236}">
                <a16:creationId xmlns:a16="http://schemas.microsoft.com/office/drawing/2014/main" id="{514C2891-6557-412E-AC7A-B71177048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485230"/>
            <a:ext cx="4897437" cy="4176241"/>
          </a:xfrm>
        </p:spPr>
        <p:txBody>
          <a:bodyPr/>
          <a:lstStyle/>
          <a:p>
            <a:pPr marL="0" indent="0" eaLnBrk="1" hangingPunct="1"/>
            <a:r>
              <a:rPr lang="pl-PL" altLang="pl-PL" sz="3200" b="1" dirty="0"/>
              <a:t>T</a:t>
            </a:r>
            <a:r>
              <a:rPr lang="pl-PL" altLang="pl-PL" b="1" dirty="0"/>
              <a:t>o ja – uczestnik – jestem odpowiedzialny za moje dwie stopy, czyli za to, gdzie jestem w danej chwili.</a:t>
            </a:r>
          </a:p>
          <a:p>
            <a:pPr marL="0" indent="0" eaLnBrk="1" hangingPunct="1"/>
            <a:r>
              <a:rPr lang="pl-PL" altLang="pl-PL" b="1" dirty="0"/>
              <a:t>Zaszczycam swoją NIEOBECNOŚCIĄ grupę, kiedy uważam, że moje miejsce jest gdzie indziej. 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60EB744C-10F3-4347-942C-67F266F24C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341438"/>
            <a:ext cx="3887788" cy="446382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>
            <a:extLst>
              <a:ext uri="{FF2B5EF4-FFF2-40B4-BE49-F238E27FC236}">
                <a16:creationId xmlns:a16="http://schemas.microsoft.com/office/drawing/2014/main" id="{D923A34D-58CE-4C39-B2DA-DAE7409E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b="1">
                <a:solidFill>
                  <a:srgbClr val="FF0000"/>
                </a:solidFill>
              </a:rPr>
              <a:t>PRAWO</a:t>
            </a:r>
            <a:r>
              <a:rPr lang="pl-PL" altLang="pl-PL" b="1">
                <a:solidFill>
                  <a:srgbClr val="000000"/>
                </a:solidFill>
              </a:rPr>
              <a:t> dwóch stóp</a:t>
            </a:r>
            <a:endParaRPr lang="pl-PL" altLang="pl-PL"/>
          </a:p>
        </p:txBody>
      </p:sp>
      <p:sp>
        <p:nvSpPr>
          <p:cNvPr id="22531" name="Symbol zastępczy zawartości 2">
            <a:extLst>
              <a:ext uri="{FF2B5EF4-FFF2-40B4-BE49-F238E27FC236}">
                <a16:creationId xmlns:a16="http://schemas.microsoft.com/office/drawing/2014/main" id="{8D277B80-F289-40B3-9DC8-569381D16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965" y="571500"/>
            <a:ext cx="4826000" cy="5184775"/>
          </a:xfrm>
        </p:spPr>
        <p:txBody>
          <a:bodyPr/>
          <a:lstStyle/>
          <a:p>
            <a:pPr eaLnBrk="1" hangingPunct="1"/>
            <a:r>
              <a:rPr lang="pl-PL" altLang="pl-PL" b="1" dirty="0"/>
              <a:t>Każdy udaje się tam, gdzie albo czegoś się uczy,  albo coś twórczego wnosi.</a:t>
            </a:r>
          </a:p>
          <a:p>
            <a:pPr eaLnBrk="1" hangingPunct="1"/>
            <a:endParaRPr lang="pl-PL" altLang="pl-PL" b="1" dirty="0"/>
          </a:p>
          <a:p>
            <a:pPr eaLnBrk="1" hangingPunct="1"/>
            <a:r>
              <a:rPr lang="pl-PL" altLang="pl-PL" b="1" dirty="0"/>
              <a:t>Obniżam poziom energii </a:t>
            </a:r>
            <a:br>
              <a:rPr lang="pl-PL" altLang="pl-PL" b="1" dirty="0"/>
            </a:br>
            <a:r>
              <a:rPr lang="pl-PL" altLang="pl-PL" b="1" dirty="0"/>
              <a:t>w grupie, w której się nudzę. </a:t>
            </a:r>
          </a:p>
          <a:p>
            <a:pPr eaLnBrk="1" hangingPunct="1"/>
            <a:endParaRPr lang="pl-PL" altLang="pl-PL" b="1" dirty="0"/>
          </a:p>
          <a:p>
            <a:pPr eaLnBrk="1" hangingPunct="1"/>
            <a:r>
              <a:rPr lang="pl-PL" altLang="pl-PL" b="1" dirty="0"/>
              <a:t>Dlatego zaszczycam swoją nieobecnością tę grupę, </a:t>
            </a:r>
            <a:br>
              <a:rPr lang="pl-PL" altLang="pl-PL" b="1" dirty="0"/>
            </a:br>
            <a:r>
              <a:rPr lang="pl-PL" altLang="pl-PL" b="1" dirty="0"/>
              <a:t>w której niczego się nie uczę                 i do której niczego twórczego nie wnoszę.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E7BA4E30-DD87-4E26-BCCD-644237D30E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484313"/>
            <a:ext cx="3609975" cy="4897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151013-1E60-4B89-9D3F-8B1DB953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Dwa sposoby realizacji </a:t>
            </a:r>
            <a:br>
              <a:rPr lang="pl-PL" b="1" dirty="0"/>
            </a:br>
            <a:r>
              <a:rPr lang="pl-PL" b="1" dirty="0"/>
              <a:t>                                 prawa dwóch stóp</a:t>
            </a:r>
            <a:r>
              <a:rPr lang="pl-PL" dirty="0"/>
              <a:t> </a:t>
            </a:r>
          </a:p>
        </p:txBody>
      </p:sp>
      <p:pic>
        <p:nvPicPr>
          <p:cNvPr id="23555" name="Symbol zastępczy zawartości 4" descr="trzmiel-ziemny.jpg">
            <a:extLst>
              <a:ext uri="{FF2B5EF4-FFF2-40B4-BE49-F238E27FC236}">
                <a16:creationId xmlns:a16="http://schemas.microsoft.com/office/drawing/2014/main" id="{AECFF55B-FBD9-4309-B860-198A94A933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3889375" cy="4679851"/>
          </a:xfrm>
        </p:spPr>
      </p:pic>
      <p:pic>
        <p:nvPicPr>
          <p:cNvPr id="23556" name="Picture 2">
            <a:extLst>
              <a:ext uri="{FF2B5EF4-FFF2-40B4-BE49-F238E27FC236}">
                <a16:creationId xmlns:a16="http://schemas.microsoft.com/office/drawing/2014/main" id="{04E6EA9A-6128-4E0D-9F23-FA84241FB7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3763" y="1341438"/>
            <a:ext cx="3927475" cy="4606826"/>
          </a:xfrm>
        </p:spPr>
      </p:pic>
      <p:sp>
        <p:nvSpPr>
          <p:cNvPr id="23557" name="pole tekstowe 2">
            <a:extLst>
              <a:ext uri="{FF2B5EF4-FFF2-40B4-BE49-F238E27FC236}">
                <a16:creationId xmlns:a16="http://schemas.microsoft.com/office/drawing/2014/main" id="{32F2AB18-D44D-4D20-A02D-147C566E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736725"/>
            <a:ext cx="3311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</a:rPr>
              <a:t>Rozkładam skrzydła i zostaję na jednym kwiatku </a:t>
            </a:r>
            <a:r>
              <a:rPr lang="pl-PL" altLang="pl-PL" sz="1800" b="1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r>
              <a:rPr lang="pl-PL" altLang="pl-PL" sz="1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58" name="pole tekstowe 3">
            <a:extLst>
              <a:ext uri="{FF2B5EF4-FFF2-40B4-BE49-F238E27FC236}">
                <a16:creationId xmlns:a16="http://schemas.microsoft.com/office/drawing/2014/main" id="{BC3C4773-4D7F-4A96-BD5B-254B15A1C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12875"/>
            <a:ext cx="295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</a:rPr>
              <a:t>Przelatuję z kwiatka na kwiatek </a:t>
            </a:r>
            <a:r>
              <a:rPr lang="pl-PL" altLang="pl-PL" sz="1800" b="1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r>
              <a:rPr lang="pl-PL" altLang="pl-PL" sz="18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94BCDB-32B1-41C8-B2D8-00D1DA88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Dwa sposoby realizacji prawa dwóch stóp</a:t>
            </a:r>
            <a:r>
              <a:rPr lang="pl-PL" dirty="0"/>
              <a:t> </a:t>
            </a:r>
          </a:p>
        </p:txBody>
      </p:sp>
      <p:pic>
        <p:nvPicPr>
          <p:cNvPr id="24579" name="Symbol zastępczy zawartości 4" descr="trzmiel-ziemny.jpg">
            <a:extLst>
              <a:ext uri="{FF2B5EF4-FFF2-40B4-BE49-F238E27FC236}">
                <a16:creationId xmlns:a16="http://schemas.microsoft.com/office/drawing/2014/main" id="{F37257F3-0DCE-459F-B06A-0C84CB6281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712"/>
            <a:ext cx="4500563" cy="5040560"/>
          </a:xfrm>
        </p:spPr>
      </p:pic>
      <p:pic>
        <p:nvPicPr>
          <p:cNvPr id="24580" name="Picture 2">
            <a:extLst>
              <a:ext uri="{FF2B5EF4-FFF2-40B4-BE49-F238E27FC236}">
                <a16:creationId xmlns:a16="http://schemas.microsoft.com/office/drawing/2014/main" id="{51E7DA2C-68A7-4BF7-A051-F9D4D685F4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836712"/>
            <a:ext cx="4643437" cy="5040560"/>
          </a:xfrm>
        </p:spPr>
      </p:pic>
      <p:sp>
        <p:nvSpPr>
          <p:cNvPr id="24581" name="pole tekstowe 5">
            <a:extLst>
              <a:ext uri="{FF2B5EF4-FFF2-40B4-BE49-F238E27FC236}">
                <a16:creationId xmlns:a16="http://schemas.microsoft.com/office/drawing/2014/main" id="{9523E18E-A0CC-44DD-925B-9047925F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76350"/>
            <a:ext cx="3527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bg1"/>
                </a:solidFill>
              </a:rPr>
              <a:t>Trzmiele to ci, którzy przechodzą z grupy do grupy, przenosząc ze sobą ciekawe pomysły, jak cenny pyłek kwiatowy. </a:t>
            </a:r>
          </a:p>
        </p:txBody>
      </p:sp>
      <p:sp>
        <p:nvSpPr>
          <p:cNvPr id="24582" name="pole tekstowe 7">
            <a:extLst>
              <a:ext uri="{FF2B5EF4-FFF2-40B4-BE49-F238E27FC236}">
                <a16:creationId xmlns:a16="http://schemas.microsoft.com/office/drawing/2014/main" id="{8C448B84-1250-4881-9705-FD4D69AD8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730" y="980728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bg1"/>
                </a:solidFill>
              </a:rPr>
              <a:t>Motyle to ci, którzy w danym momencie nie pełnią żadnej konkretnej roli. Piją sobie kawę, siedzą w słońcu... I właśnie dlatego, że nie mają żadnych szczególnych zamiarów, otwierają przestrzeń dla nowych pomysłów. Często właśnie takie pomysły są bardzo ważne dla procesów zachodzących w całej grupie</a:t>
            </a:r>
            <a:r>
              <a:rPr lang="pl-PL" altLang="pl-PL" sz="1800" b="1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573016"/>
            <a:ext cx="8352928" cy="50405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pl-PL" sz="5400" dirty="0"/>
              <a:t>OPEN SPACE </a:t>
            </a:r>
            <a:br>
              <a:rPr lang="pl-PL" sz="28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800" dirty="0"/>
            </a:br>
            <a:br>
              <a:rPr lang="pl-PL" sz="2800" dirty="0"/>
            </a:br>
            <a: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  <a:t>. </a:t>
            </a:r>
            <a:b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</a:br>
            <a:br>
              <a:rPr lang="pl-PL" sz="2800" dirty="0"/>
            </a:br>
            <a:endParaRPr lang="pl-PL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976961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91346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>
            <a:extLst>
              <a:ext uri="{FF2B5EF4-FFF2-40B4-BE49-F238E27FC236}">
                <a16:creationId xmlns:a16="http://schemas.microsoft.com/office/drawing/2014/main" id="{B83011CE-05A2-45C1-AB40-DC6644D23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40557"/>
            <a:ext cx="8893176" cy="4836716"/>
          </a:xfrm>
        </p:spPr>
      </p:pic>
      <p:sp>
        <p:nvSpPr>
          <p:cNvPr id="25604" name="pole tekstowe 5">
            <a:extLst>
              <a:ext uri="{FF2B5EF4-FFF2-40B4-BE49-F238E27FC236}">
                <a16:creationId xmlns:a16="http://schemas.microsoft.com/office/drawing/2014/main" id="{85950197-1662-4BD3-A322-9CCE06E4F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2073" y="116632"/>
            <a:ext cx="727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5400" b="1" dirty="0">
                <a:solidFill>
                  <a:srgbClr val="FF0000"/>
                </a:solidFill>
              </a:rPr>
              <a:t>Napomnienie</a:t>
            </a:r>
            <a:endParaRPr lang="pl-PL" altLang="pl-PL" sz="5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2EC6441-0DE4-4DA6-93E7-364E35C4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2924944"/>
            <a:ext cx="29530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</a:rPr>
              <a:t>Otwórz oczy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</a:rPr>
              <a:t>– może Cię spotkać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</a:rPr>
              <a:t>coś nieoczekiwanego!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 dirty="0"/>
          </a:p>
        </p:txBody>
      </p:sp>
      <p:sp>
        <p:nvSpPr>
          <p:cNvPr id="10" name="Objaśnienie w chmurce 9">
            <a:extLst>
              <a:ext uri="{FF2B5EF4-FFF2-40B4-BE49-F238E27FC236}">
                <a16:creationId xmlns:a16="http://schemas.microsoft.com/office/drawing/2014/main" id="{416FDD86-8966-45FF-BC0A-5CEDCA6E5618}"/>
              </a:ext>
            </a:extLst>
          </p:cNvPr>
          <p:cNvSpPr/>
          <p:nvPr/>
        </p:nvSpPr>
        <p:spPr>
          <a:xfrm>
            <a:off x="5220072" y="2090986"/>
            <a:ext cx="3673104" cy="2879576"/>
          </a:xfrm>
          <a:prstGeom prst="cloudCallout">
            <a:avLst>
              <a:gd name="adj1" fmla="val -46698"/>
              <a:gd name="adj2" fmla="val 437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009DBB-50A7-4388-A3D9-7217E211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171400"/>
            <a:ext cx="7128792" cy="158417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b="1" dirty="0">
                <a:solidFill>
                  <a:srgbClr val="FF0000"/>
                </a:solidFill>
              </a:rPr>
              <a:t>Napomnienie.  Przebudzenie. </a:t>
            </a:r>
            <a:r>
              <a:rPr lang="pl-PL" sz="4000" b="1" dirty="0">
                <a:solidFill>
                  <a:srgbClr val="0000FF"/>
                </a:solidFill>
              </a:rPr>
              <a:t>Otwórz oczy – może Cię spotkać coś nieoczekiwanego!</a:t>
            </a:r>
            <a:br>
              <a:rPr lang="pl-PL" b="1" dirty="0">
                <a:solidFill>
                  <a:srgbClr val="0000FF"/>
                </a:solidFill>
              </a:rPr>
            </a:b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A38E5A-6D32-4D67-8D80-F6CA8AE40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00200"/>
            <a:ext cx="8640763" cy="4277072"/>
          </a:xfrm>
          <a:gradFill flip="none" rotWithShape="1">
            <a:gsLst>
              <a:gs pos="0">
                <a:srgbClr val="00B0F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Zostaw swoje stare pomysły i wyobrażenia dotyczące tematu, czasu trwania, sposobu organizacji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Zostaw „stare”, by mogło powstać „nowe”.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Otwórz się, przyjmij postawę poszukiwacza skarbów, który na wszystko jest przygotowany i którego żadna niespodzianka nie zaskoczy.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FF0000"/>
                </a:solidFill>
              </a:rPr>
              <a:t>Unikaj sloganów</a:t>
            </a:r>
            <a:r>
              <a:rPr lang="pl-PL" b="1" dirty="0">
                <a:solidFill>
                  <a:schemeClr val="tx1"/>
                </a:solidFill>
              </a:rPr>
              <a:t>, np.: </a:t>
            </a:r>
            <a:r>
              <a:rPr lang="pl-PL" b="1" i="1" dirty="0">
                <a:solidFill>
                  <a:schemeClr val="tx1"/>
                </a:solidFill>
              </a:rPr>
              <a:t>Dbać o dobre relacje z dyrektorem.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Szukaj pomysłów na to, </a:t>
            </a:r>
            <a:r>
              <a:rPr lang="pl-PL" sz="5800" b="1" dirty="0">
                <a:solidFill>
                  <a:srgbClr val="FF0000"/>
                </a:solidFill>
              </a:rPr>
              <a:t>JAK to zrobić!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5800" b="1" dirty="0">
                <a:solidFill>
                  <a:srgbClr val="FF0000"/>
                </a:solidFill>
              </a:rPr>
              <a:t>Zadbaj o rezultaty dla siebie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40E13A0-8530-4412-B70D-3908F86A87C7}"/>
              </a:ext>
            </a:extLst>
          </p:cNvPr>
          <p:cNvSpPr txBox="1">
            <a:spLocks/>
          </p:cNvSpPr>
          <p:nvPr/>
        </p:nvSpPr>
        <p:spPr bwMode="auto">
          <a:xfrm>
            <a:off x="683568" y="1484784"/>
            <a:ext cx="7992888" cy="4032448"/>
          </a:xfrm>
          <a:prstGeom prst="rect">
            <a:avLst/>
          </a:prstGeom>
          <a:gradFill flip="none" rotWithShape="1">
            <a:gsLst>
              <a:gs pos="26358">
                <a:srgbClr val="7D988B"/>
              </a:gs>
              <a:gs pos="52000">
                <a:srgbClr val="0070C0"/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atin typeface="Arial" charset="0"/>
                <a:cs typeface="Arial" charset="0"/>
              </a:rPr>
              <a:t>GIEŁDA ROZWIĄZAŃ, LABORATORIUM POMYSŁÓW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atin typeface="Arial" charset="0"/>
                <a:cs typeface="Arial" charset="0"/>
              </a:rPr>
              <a:t>- ZAPROSZENIE NA OPEN SPACE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latin typeface="Arial" charset="0"/>
                <a:cs typeface="Arial" charset="0"/>
              </a:rPr>
              <a:t> </a:t>
            </a:r>
            <a:endParaRPr lang="pl-PL" sz="2400" dirty="0">
              <a:latin typeface="Swis721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58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>
            <a:extLst>
              <a:ext uri="{FF2B5EF4-FFF2-40B4-BE49-F238E27FC236}">
                <a16:creationId xmlns:a16="http://schemas.microsoft.com/office/drawing/2014/main" id="{C75D9508-FF52-4501-A1D1-2FF2E80F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>
                <a:solidFill>
                  <a:srgbClr val="FF0000"/>
                </a:solidFill>
              </a:rPr>
              <a:t>O czym chcemy rozmawiać?</a:t>
            </a:r>
            <a:endParaRPr lang="pl-PL" altLang="pl-PL"/>
          </a:p>
        </p:txBody>
      </p:sp>
      <p:sp>
        <p:nvSpPr>
          <p:cNvPr id="32771" name="Symbol zastępczy tekstu 2">
            <a:extLst>
              <a:ext uri="{FF2B5EF4-FFF2-40B4-BE49-F238E27FC236}">
                <a16:creationId xmlns:a16="http://schemas.microsoft.com/office/drawing/2014/main" id="{40D1CF12-1C0B-49BF-8FB6-3B2838E8D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72345"/>
            <a:ext cx="4040187" cy="639762"/>
          </a:xfrm>
        </p:spPr>
        <p:txBody>
          <a:bodyPr/>
          <a:lstStyle/>
          <a:p>
            <a:pPr algn="ctr" eaLnBrk="1" hangingPunct="1"/>
            <a:r>
              <a:rPr lang="pl-PL" altLang="pl-PL" dirty="0"/>
              <a:t>WARTO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99B3D8-9918-40A4-A431-15B98A9E6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679" y="1805708"/>
            <a:ext cx="4040188" cy="3951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Zajmować się tym, co jest dla nas ważne.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Zajmować się tym, na co mamy wpływ.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Wykorzystywać tematy naszych kuluarowych rozmów.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Zadawać sobie pytania, jak to można zrobić, jaki znaleźć sposób na rozwiązanie problemu.</a:t>
            </a:r>
          </a:p>
        </p:txBody>
      </p:sp>
      <p:sp>
        <p:nvSpPr>
          <p:cNvPr id="32773" name="Symbol zastępczy tekstu 4">
            <a:extLst>
              <a:ext uri="{FF2B5EF4-FFF2-40B4-BE49-F238E27FC236}">
                <a16:creationId xmlns:a16="http://schemas.microsoft.com/office/drawing/2014/main" id="{CD00152A-4F27-40B4-90C7-21A24A69D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9051" y="1032671"/>
            <a:ext cx="4041775" cy="639762"/>
          </a:xfrm>
        </p:spPr>
        <p:txBody>
          <a:bodyPr/>
          <a:lstStyle/>
          <a:p>
            <a:pPr algn="ctr" eaLnBrk="1" hangingPunct="1"/>
            <a:r>
              <a:rPr lang="pl-PL" altLang="pl-PL" dirty="0"/>
              <a:t>NIE WARTO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4037DF1-98C7-4C25-AB4D-12E54B727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1006" y="1792264"/>
            <a:ext cx="4041775" cy="3951288"/>
          </a:xfrm>
        </p:spPr>
        <p:txBody>
          <a:bodyPr/>
          <a:lstStyle/>
          <a:p>
            <a:pPr eaLnBrk="1" hangingPunct="1"/>
            <a:r>
              <a:rPr lang="pl-PL" altLang="pl-PL" dirty="0"/>
              <a:t>Zajmować się tym, co nie jest dla nas ważne.</a:t>
            </a:r>
          </a:p>
          <a:p>
            <a:pPr eaLnBrk="1" hangingPunct="1"/>
            <a:r>
              <a:rPr lang="pl-PL" altLang="pl-PL" dirty="0"/>
              <a:t>Zajmować się tym, na co nie mamy wpływu.</a:t>
            </a:r>
          </a:p>
          <a:p>
            <a:pPr eaLnBrk="1" hangingPunct="1"/>
            <a:r>
              <a:rPr lang="pl-PL" altLang="pl-PL" dirty="0"/>
              <a:t>Wykorzystywać pytania, kiedy znamy odpowiedzi.</a:t>
            </a:r>
          </a:p>
          <a:p>
            <a:pPr eaLnBrk="1" hangingPunct="1"/>
            <a:r>
              <a:rPr lang="pl-PL" altLang="pl-PL" dirty="0"/>
              <a:t>Posługiwać się sloganami i ogólnikami.</a:t>
            </a:r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3">
            <a:extLst>
              <a:ext uri="{FF2B5EF4-FFF2-40B4-BE49-F238E27FC236}">
                <a16:creationId xmlns:a16="http://schemas.microsoft.com/office/drawing/2014/main" id="{63AE82D6-8884-466C-8E0F-83EB04D9D4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pl-PL" altLang="pl-PL" b="1"/>
              <a:t>Targowisko tematów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479E5B9-A120-449C-9680-7C62D2FA37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5175"/>
            <a:ext cx="9144000" cy="53609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b="1" dirty="0"/>
              <a:t>1. Proponujemy tematy.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b="1" dirty="0"/>
              <a:t>2. Rozważamy zgłoszone.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b="1" dirty="0"/>
              <a:t>3. Dodajemy kolejne.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2000" dirty="0"/>
              <a:t>Uwaga!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2000" dirty="0"/>
              <a:t>Osoba, która zaproponowała temat nie będzie musiała pracować w grupie, która ten temat wybierze.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0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696A666-9F4A-4FB1-8169-791741DAB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41644" y="3847338"/>
            <a:ext cx="2259043" cy="1694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AF43589-1A65-4E90-910B-BB9F4B8C5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1725894">
            <a:off x="3459947" y="3530749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751BC88-0F16-42B3-8069-0B5E8AB2F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435266" y="3671473"/>
            <a:ext cx="2424629" cy="181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>
            <a:extLst>
              <a:ext uri="{FF2B5EF4-FFF2-40B4-BE49-F238E27FC236}">
                <a16:creationId xmlns:a16="http://schemas.microsoft.com/office/drawing/2014/main" id="{A944C358-CA06-4A4C-B7B9-93354D56F6C1}"/>
              </a:ext>
            </a:extLst>
          </p:cNvPr>
          <p:cNvSpPr/>
          <p:nvPr/>
        </p:nvSpPr>
        <p:spPr>
          <a:xfrm>
            <a:off x="0" y="692150"/>
            <a:ext cx="9036050" cy="48244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pl-PL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Rozmowa w grupie na wybrany temat  – 30 min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Sekretarz spisuje najciekawsze przemyślenia, pomysły, wnioski i/lub rekomendacje  na plakatach.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Plakaty będą zaprezentowane na forum.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pl-PL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5" name="Tytuł 1">
            <a:extLst>
              <a:ext uri="{FF2B5EF4-FFF2-40B4-BE49-F238E27FC236}">
                <a16:creationId xmlns:a16="http://schemas.microsoft.com/office/drawing/2014/main" id="{00ABCA6B-441F-4E5E-B405-732C54252A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/>
              <a:t>Organizacja pracy w grupach dyskusyjnych</a:t>
            </a:r>
            <a:endParaRPr lang="pl-PL" sz="3200" b="1" dirty="0">
              <a:latin typeface="Swis721 B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>
            <a:extLst>
              <a:ext uri="{FF2B5EF4-FFF2-40B4-BE49-F238E27FC236}">
                <a16:creationId xmlns:a16="http://schemas.microsoft.com/office/drawing/2014/main" id="{18A9D660-089C-4863-A290-04E812975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40768"/>
            <a:ext cx="840898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8438CB8-EBD0-4378-B2B7-EFDCFB04E401}"/>
              </a:ext>
            </a:extLst>
          </p:cNvPr>
          <p:cNvSpPr txBox="1">
            <a:spLocks/>
          </p:cNvSpPr>
          <p:nvPr/>
        </p:nvSpPr>
        <p:spPr bwMode="auto">
          <a:xfrm>
            <a:off x="575270" y="260648"/>
            <a:ext cx="5004842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4062B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b="1" kern="0" dirty="0">
                <a:latin typeface="Swis721 BT"/>
              </a:rPr>
              <a:t>Prezentacje plakatów</a:t>
            </a:r>
          </a:p>
        </p:txBody>
      </p:sp>
    </p:spTree>
    <p:extLst>
      <p:ext uri="{BB962C8B-B14F-4D97-AF65-F5344CB8AC3E}">
        <p14:creationId xmlns:p14="http://schemas.microsoft.com/office/powerpoint/2010/main" val="3016315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3A6892D4-014A-491D-8897-F7F28E342C98}"/>
              </a:ext>
            </a:extLst>
          </p:cNvPr>
          <p:cNvSpPr/>
          <p:nvPr/>
        </p:nvSpPr>
        <p:spPr>
          <a:xfrm>
            <a:off x="179512" y="141277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/>
              <a:t>Refleksja – 3 minuty (co mnie zainspirowało, co mogę zrobić w związku z tym.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/>
              <a:t>Podjęcie decyzji o zamierzeniach, konkretne rozwiązanie do wdrożenia, konkretna kwestię, która powinna być podjęta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49570376-902C-447A-8721-1FDEE368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5792"/>
            <a:ext cx="7128792" cy="92332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>Na koniec – aby nie skończyło się tylko na słowach...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A5EA839-264D-4C05-9F69-36F83175561F}"/>
              </a:ext>
            </a:extLst>
          </p:cNvPr>
          <p:cNvSpPr/>
          <p:nvPr/>
        </p:nvSpPr>
        <p:spPr>
          <a:xfrm>
            <a:off x="323528" y="2766760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70C0"/>
                </a:solidFill>
              </a:rPr>
              <a:t>Ważne są dwie sprawy: </a:t>
            </a:r>
            <a:br>
              <a:rPr lang="pl-PL" dirty="0"/>
            </a:br>
            <a:r>
              <a:rPr lang="pl-PL" dirty="0"/>
              <a:t>1) aby </a:t>
            </a:r>
            <a:r>
              <a:rPr lang="pl-PL" sz="2400" b="1" dirty="0">
                <a:solidFill>
                  <a:srgbClr val="FF0000"/>
                </a:solidFill>
              </a:rPr>
              <a:t>za konkretną propozycją stała konkretna osoba</a:t>
            </a:r>
            <a:r>
              <a:rPr lang="pl-PL" dirty="0"/>
              <a:t>, która (przynajmniej w pierwszym etapie) przejmie odpowiedzialność za wprowadzanie w życie wypracowanych zamierzeń </a:t>
            </a:r>
            <a:r>
              <a:rPr lang="pl-PL" dirty="0">
                <a:sym typeface="Wingdings" panose="05000000000000000000" pitchFamily="2" charset="2"/>
              </a:rPr>
              <a:t> </a:t>
            </a:r>
            <a:br>
              <a:rPr lang="pl-PL" dirty="0"/>
            </a:br>
            <a:r>
              <a:rPr lang="pl-PL" dirty="0"/>
              <a:t>2) aby </a:t>
            </a:r>
            <a:r>
              <a:rPr lang="pl-PL" dirty="0">
                <a:solidFill>
                  <a:srgbClr val="FF0000"/>
                </a:solidFill>
              </a:rPr>
              <a:t>zaplanować „pierwszy krok” </a:t>
            </a:r>
            <a:r>
              <a:rPr lang="pl-PL" dirty="0"/>
              <a:t>w kierunku realizacji zamierzenia, </a:t>
            </a:r>
            <a:r>
              <a:rPr lang="pl-PL" sz="2800" b="1" dirty="0">
                <a:solidFill>
                  <a:srgbClr val="FF0000"/>
                </a:solidFill>
              </a:rPr>
              <a:t>bo jeżeli nie będzie kroku pierwszego, nie będzie i następnych. </a:t>
            </a:r>
          </a:p>
        </p:txBody>
      </p:sp>
    </p:spTree>
    <p:extLst>
      <p:ext uri="{BB962C8B-B14F-4D97-AF65-F5344CB8AC3E}">
        <p14:creationId xmlns:p14="http://schemas.microsoft.com/office/powerpoint/2010/main" val="221413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528224-1AAC-45B6-8AA4-BD4AFD0F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94" y="1772816"/>
            <a:ext cx="7128792" cy="792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DLA ZAINTERESOWANYCH METODĄ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F9D437-0B4A-4DFF-88D5-A2899ADB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46" y="2924944"/>
            <a:ext cx="8784654" cy="1440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                          www.openspace.pl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0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F9B87F-7DAE-4536-BE36-22F64737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Harrison Owen i jego międzynarodowa </a:t>
            </a:r>
            <a:br>
              <a:rPr lang="pl-P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konferencja w 1983 r. 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1DD4DE24-194E-47D0-BBF3-0258DBEF5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468086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557E90-3CBD-4818-BDD8-069B2486F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9144000" cy="5040214"/>
          </a:xfrm>
          <a:solidFill>
            <a:schemeClr val="tx2">
              <a:lumMod val="20000"/>
              <a:lumOff val="80000"/>
            </a:schemeClr>
          </a:solidFill>
          <a:ln>
            <a:miter lim="800000"/>
            <a:headEnd/>
            <a:tailEnd/>
          </a:ln>
        </p:spPr>
      </p:pic>
      <p:sp>
        <p:nvSpPr>
          <p:cNvPr id="5" name="Objaśnienie owalne 4">
            <a:extLst>
              <a:ext uri="{FF2B5EF4-FFF2-40B4-BE49-F238E27FC236}">
                <a16:creationId xmlns:a16="http://schemas.microsoft.com/office/drawing/2014/main" id="{98D32167-5D1A-4A0D-A93C-219181B7505A}"/>
              </a:ext>
            </a:extLst>
          </p:cNvPr>
          <p:cNvSpPr/>
          <p:nvPr/>
        </p:nvSpPr>
        <p:spPr>
          <a:xfrm>
            <a:off x="1043608" y="1268760"/>
            <a:ext cx="4968875" cy="2520280"/>
          </a:xfrm>
          <a:prstGeom prst="wedgeEllipseCallout">
            <a:avLst>
              <a:gd name="adj1" fmla="val 67565"/>
              <a:gd name="adj2" fmla="val 25702"/>
            </a:avLst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FF0000"/>
                </a:solidFill>
              </a:rPr>
              <a:t>Najlepszą i najbardziej przydatną częścią konferencji były przerwy na kawę...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81A866-B22C-475E-8F19-5FE09004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0175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aśnienie owalne 2">
            <a:extLst>
              <a:ext uri="{FF2B5EF4-FFF2-40B4-BE49-F238E27FC236}">
                <a16:creationId xmlns:a16="http://schemas.microsoft.com/office/drawing/2014/main" id="{62C56FF1-4788-416F-A414-F4B141469DB5}"/>
              </a:ext>
            </a:extLst>
          </p:cNvPr>
          <p:cNvSpPr/>
          <p:nvPr/>
        </p:nvSpPr>
        <p:spPr>
          <a:xfrm>
            <a:off x="4860032" y="1412776"/>
            <a:ext cx="4427537" cy="3644900"/>
          </a:xfrm>
          <a:prstGeom prst="wedgeEllipseCallout">
            <a:avLst>
              <a:gd name="adj1" fmla="val -66784"/>
              <a:gd name="adj2" fmla="val -16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/>
                </a:solidFill>
              </a:rPr>
              <a:t>Jak można wykorzystać energię i zachwyt, panujący podczas dobrych przerw na kawę, aby w czasie spotkania uczestnicy aktywnie angażowali się w pracę                   i osiągali wyniki?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E6460E-49B3-4659-9977-B83C3472762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47625" cap="rnd" cmpd="thickThin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JAK PRZEBIEGA OPEN SPACE?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5EA3E6-9C3D-4FC1-BEE6-B5FBE980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60748"/>
            <a:ext cx="7776864" cy="4536504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Targowisko tematów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Wybór tematów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Organizacja grup dyskusyjnych – sekretarz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Praca w grupach rundy 30 minutowe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Gadająca ściana – galeria plakatów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Prezentacja wyników pracy grup przez sekretarza – wnioski i rozwiązania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Refleksja – 3 minuty (co mnie zainspirowało, co mogę zrobić w związku z tym.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Podjęcie decyzji o zamierzeniach.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>
            <a:extLst>
              <a:ext uri="{FF2B5EF4-FFF2-40B4-BE49-F238E27FC236}">
                <a16:creationId xmlns:a16="http://schemas.microsoft.com/office/drawing/2014/main" id="{D3FFE278-81D1-41A2-8504-C0DEC964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Koncepcja spotkania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7EF84E-F39A-4E4C-9181-7C5EA8FD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4" y="1268760"/>
            <a:ext cx="8784654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pl-PL" sz="6000" b="1" dirty="0">
              <a:solidFill>
                <a:srgbClr val="33CC33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>
                <a:solidFill>
                  <a:srgbClr val="33CC33"/>
                </a:solidFill>
              </a:rPr>
              <a:t>4 zasady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>
                <a:solidFill>
                  <a:srgbClr val="FF0000"/>
                </a:solidFill>
              </a:rPr>
              <a:t>1 prawo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/>
              <a:t>1 napomnienie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>
            <a:extLst>
              <a:ext uri="{FF2B5EF4-FFF2-40B4-BE49-F238E27FC236}">
                <a16:creationId xmlns:a16="http://schemas.microsoft.com/office/drawing/2014/main" id="{9E81FAFC-6848-4984-BEB5-7ADE9EBE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 dirty="0">
                <a:solidFill>
                  <a:srgbClr val="00B050"/>
                </a:solidFill>
              </a:rPr>
              <a:t>Zasada 1.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3D5D25-802F-4B10-8430-887EB4D4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76772"/>
            <a:ext cx="7776864" cy="4104456"/>
          </a:xfrm>
          <a:gradFill flip="none" rotWithShape="1">
            <a:gsLst>
              <a:gs pos="0">
                <a:srgbClr val="0070C0"/>
              </a:gs>
              <a:gs pos="88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54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b="1" dirty="0">
                <a:solidFill>
                  <a:schemeClr val="tx1"/>
                </a:solidFill>
              </a:rPr>
              <a:t>Obecni tu,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b="1" dirty="0">
                <a:solidFill>
                  <a:schemeClr val="tx1"/>
                </a:solidFill>
              </a:rPr>
              <a:t>to właściwi ludzie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b="1" dirty="0">
                <a:solidFill>
                  <a:schemeClr val="tx1"/>
                </a:solidFill>
              </a:rPr>
              <a:t>na właściwym miejscu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432601-11A3-4C2C-BCA6-AEE3C629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6"/>
            <a:ext cx="8229600" cy="5612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b="1" dirty="0">
                <a:solidFill>
                  <a:srgbClr val="009900"/>
                </a:solidFill>
              </a:rPr>
              <a:t>Zasada 1. </a:t>
            </a:r>
            <a:r>
              <a:rPr lang="pl-PL" sz="4000" b="1" dirty="0">
                <a:solidFill>
                  <a:srgbClr val="0000FF"/>
                </a:solidFill>
              </a:rPr>
              <a:t>Obecni tu, to właściwi </a:t>
            </a:r>
            <a:br>
              <a:rPr lang="pl-PL" sz="4000" b="1" dirty="0">
                <a:solidFill>
                  <a:srgbClr val="0000FF"/>
                </a:solidFill>
              </a:rPr>
            </a:br>
            <a:r>
              <a:rPr lang="pl-PL" sz="4000" b="1" dirty="0">
                <a:solidFill>
                  <a:srgbClr val="0000FF"/>
                </a:solidFill>
              </a:rPr>
              <a:t>ludzie na właściwym miejscu</a:t>
            </a:r>
            <a:br>
              <a:rPr lang="pl-PL" sz="4000" b="1" dirty="0"/>
            </a:b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9564FE-EE6D-4223-BE43-5CC699E3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4536504"/>
          </a:xfrm>
          <a:gradFill flip="none" rotWithShape="1">
            <a:gsLst>
              <a:gs pos="0">
                <a:srgbClr val="00B0F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Nie myślę o tych, których nie ma.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Zastanawianie się nad tym, kto nie przybył, odwraca tylko uwagę od tych, którzy są obecni.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W czasie konferencji dyskutuję, pracuję, rozmawiam z ludźmi, którzy właśnie są obecni.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Nieskończenie lepiej jest mieć małą grupkę wybranych, którzy faktycznie się interesują, niż wielkie zgromadzenie ludzi, którzy ze swymi myślami i uczuciami są zupełnie gdzie indziej.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                                                                     (Harrison Owen)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215</TotalTime>
  <Words>935</Words>
  <Application>Microsoft Office PowerPoint</Application>
  <PresentationFormat>Pokaz na ekranie (4:3)</PresentationFormat>
  <Paragraphs>140</Paragraphs>
  <Slides>29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Swis721 BT</vt:lpstr>
      <vt:lpstr>Tahoma</vt:lpstr>
      <vt:lpstr>Wingdings</vt:lpstr>
      <vt:lpstr>szablon Radom</vt:lpstr>
      <vt:lpstr>Projekt realizowany pod nadzorem Ministerstwa Edukacji Narodowej    VULCAN kompetencji  w ŚLĄSKICH SAMORZĄDACH</vt:lpstr>
      <vt:lpstr>OPEN SPACE      .   </vt:lpstr>
      <vt:lpstr>Harrison Owen i jego międzynarodowa  konferencja w 1983 r. </vt:lpstr>
      <vt:lpstr>Prezentacja programu PowerPoint</vt:lpstr>
      <vt:lpstr>Prezentacja programu PowerPoint</vt:lpstr>
      <vt:lpstr>JAK PRZEBIEGA OPEN SPACE?</vt:lpstr>
      <vt:lpstr>Koncepcja spotkania</vt:lpstr>
      <vt:lpstr>Zasada 1. </vt:lpstr>
      <vt:lpstr>Zasada 1. Obecni tu, to właściwi  ludzie na właściwym miejscu  </vt:lpstr>
      <vt:lpstr>Zasada 2. </vt:lpstr>
      <vt:lpstr>Zasada 2. Cokolwiek się tu wydarzy, to właśnie to, co mogło się wydarzyć.</vt:lpstr>
      <vt:lpstr>Zasada 3. </vt:lpstr>
      <vt:lpstr>Zasada 3.  Zaczyna się wtedy, gdy czas dojrzeje.  </vt:lpstr>
      <vt:lpstr>Zasada 4. </vt:lpstr>
      <vt:lpstr>Zasada 4. Koniec znaczy koniec.  Co się nie skończyło – trwa.</vt:lpstr>
      <vt:lpstr>PRAWO dwóch stóp</vt:lpstr>
      <vt:lpstr>PRAWO dwóch stóp</vt:lpstr>
      <vt:lpstr>Dwa sposoby realizacji                                   prawa dwóch stóp </vt:lpstr>
      <vt:lpstr>Dwa sposoby realizacji prawa dwóch stóp </vt:lpstr>
      <vt:lpstr>Prezentacja programu PowerPoint</vt:lpstr>
      <vt:lpstr>Napomnienie.  Przebudzenie. Otwórz oczy – może Cię spotkać coś nieoczekiwanego! </vt:lpstr>
      <vt:lpstr>Prezentacja programu PowerPoint</vt:lpstr>
      <vt:lpstr>O czym chcemy rozmawiać?</vt:lpstr>
      <vt:lpstr>Targowisko tematów</vt:lpstr>
      <vt:lpstr>Organizacja pracy w grupach dyskusyjnych</vt:lpstr>
      <vt:lpstr>Prezentacja programu PowerPoint</vt:lpstr>
      <vt:lpstr>Na koniec – aby nie skończyło się tylko na słowach...</vt:lpstr>
      <vt:lpstr>DLA ZAINTERESOWANYCH METODĄ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Dorota Tomaszewicz</cp:lastModifiedBy>
  <cp:revision>20</cp:revision>
  <dcterms:created xsi:type="dcterms:W3CDTF">2018-03-23T16:36:21Z</dcterms:created>
  <dcterms:modified xsi:type="dcterms:W3CDTF">2019-03-04T15:37:45Z</dcterms:modified>
</cp:coreProperties>
</file>